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03" r:id="rId2"/>
    <p:sldId id="263" r:id="rId3"/>
    <p:sldId id="273" r:id="rId4"/>
    <p:sldId id="290" r:id="rId5"/>
    <p:sldId id="277" r:id="rId6"/>
    <p:sldId id="291" r:id="rId7"/>
    <p:sldId id="295" r:id="rId8"/>
    <p:sldId id="296" r:id="rId9"/>
    <p:sldId id="292" r:id="rId10"/>
    <p:sldId id="285" r:id="rId11"/>
    <p:sldId id="265" r:id="rId12"/>
    <p:sldId id="287" r:id="rId13"/>
    <p:sldId id="267" r:id="rId14"/>
    <p:sldId id="279" r:id="rId15"/>
    <p:sldId id="266" r:id="rId16"/>
    <p:sldId id="300" r:id="rId17"/>
    <p:sldId id="271" r:id="rId18"/>
    <p:sldId id="283" r:id="rId19"/>
    <p:sldId id="275" r:id="rId20"/>
    <p:sldId id="270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122DE-40CC-48EE-95E2-210E2C871562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95B7A-520D-4EBE-B46E-45E9F920A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0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03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03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49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2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02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612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32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37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24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11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47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C3B7F-A81E-4D4B-9E1B-08ABE1512354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B3C61-4E3A-4E4D-B377-00AF2B8DD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86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50000"/>
              </a:lnSpc>
              <a:spcBef>
                <a:spcPts val="600"/>
              </a:spcBef>
              <a:buNone/>
            </a:pPr>
            <a:endParaRPr lang="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50000"/>
              </a:lnSpc>
              <a:spcBef>
                <a:spcPts val="600"/>
              </a:spcBef>
              <a:buNone/>
            </a:pPr>
            <a:endParaRPr lang="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30706" y="1351714"/>
            <a:ext cx="10515600" cy="5506286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нормативно-правовых документах</a:t>
            </a:r>
            <a:b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образования в 2021 году»</a:t>
            </a:r>
            <a:b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47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новый инструктаж по ГО и ЧС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1 января надо организовать для постоянных работников повторный инструктаж. Отдельных работников – направлять на дополнительное профессиональное обучение. Для учеников вопросы подготовки по ГО и ЧС надо включить в предмет «ОБЖ». Для внештатных сотрудников – организовать беседы и лекции. Все указанные категории обязаны проходить объектовые тренировки (постановление Правительства от 18.09.2020 № 1485, приказ МЧС от 29.07.2020 № 565).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оставить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новую программу инструктажа. Она может быть общей для вводного и повторного инструктажа. В качестве образца предложите использовать примерную программу, которую МЧС указало в письме от 27.10.2020 № ИВ-11-85. Для внештатных работников обяжите подготовить лекции и памятки.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Отрабатывать с работниками, детьми и иными лицами действия при ЧС надо по планам тренировок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Заключить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 дополнительном профессиональном обучении ответственных за защиту от ЧС и учителя ОБЖ. 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изменений в подготовке работников по ГО 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ЧС: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336459"/>
              </p:ext>
            </p:extLst>
          </p:nvPr>
        </p:nvGraphicFramePr>
        <p:xfrm>
          <a:off x="211016" y="3666565"/>
          <a:ext cx="11836639" cy="30211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301">
                  <a:extLst>
                    <a:ext uri="{9D8B030D-6E8A-4147-A177-3AD203B41FA5}">
                      <a16:colId xmlns:a16="http://schemas.microsoft.com/office/drawing/2014/main" val="180059624"/>
                    </a:ext>
                  </a:extLst>
                </a:gridCol>
                <a:gridCol w="3901776">
                  <a:extLst>
                    <a:ext uri="{9D8B030D-6E8A-4147-A177-3AD203B41FA5}">
                      <a16:colId xmlns:a16="http://schemas.microsoft.com/office/drawing/2014/main" val="2917048544"/>
                    </a:ext>
                  </a:extLst>
                </a:gridCol>
                <a:gridCol w="5627562">
                  <a:extLst>
                    <a:ext uri="{9D8B030D-6E8A-4147-A177-3AD203B41FA5}">
                      <a16:colId xmlns:a16="http://schemas.microsoft.com/office/drawing/2014/main" val="3632327605"/>
                    </a:ext>
                  </a:extLst>
                </a:gridCol>
              </a:tblGrid>
              <a:tr h="4034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132857"/>
                  </a:ext>
                </a:extLst>
              </a:tr>
              <a:tr h="6849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Инструктаж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Проводили вводный инструктаж для новых работников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 надо проводить для постоянных работников повторный инструктаж. Срок – не реже одного раза в год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814322"/>
                  </a:ext>
                </a:extLst>
              </a:tr>
              <a:tr h="966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всех работников организовывали курсовое обучение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Организовать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профессиональное обучение для ответственных за защиту от ЧС и преподавателей предмета «Основы безопасности жизнедеятельности»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211265"/>
                  </a:ext>
                </a:extLst>
              </a:tr>
              <a:tr h="966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Тренировки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было не проводить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Надо проводить. Частоту и продолжительность тренировок руководитель должен определить самостоятельно, если они не совмещены с тренировкой местного органа власти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059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41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анитарные правила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042777"/>
              </p:ext>
            </p:extLst>
          </p:nvPr>
        </p:nvGraphicFramePr>
        <p:xfrm>
          <a:off x="211016" y="952442"/>
          <a:ext cx="11728938" cy="5606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5149">
                  <a:extLst>
                    <a:ext uri="{9D8B030D-6E8A-4147-A177-3AD203B41FA5}">
                      <a16:colId xmlns:a16="http://schemas.microsoft.com/office/drawing/2014/main" val="1876943537"/>
                    </a:ext>
                  </a:extLst>
                </a:gridCol>
                <a:gridCol w="2589328">
                  <a:extLst>
                    <a:ext uri="{9D8B030D-6E8A-4147-A177-3AD203B41FA5}">
                      <a16:colId xmlns:a16="http://schemas.microsoft.com/office/drawing/2014/main" val="1129099729"/>
                    </a:ext>
                  </a:extLst>
                </a:gridCol>
                <a:gridCol w="3505626">
                  <a:extLst>
                    <a:ext uri="{9D8B030D-6E8A-4147-A177-3AD203B41FA5}">
                      <a16:colId xmlns:a16="http://schemas.microsoft.com/office/drawing/2014/main" val="1157847960"/>
                    </a:ext>
                  </a:extLst>
                </a:gridCol>
                <a:gridCol w="2138835">
                  <a:extLst>
                    <a:ext uri="{9D8B030D-6E8A-4147-A177-3AD203B41FA5}">
                      <a16:colId xmlns:a16="http://schemas.microsoft.com/office/drawing/2014/main" val="1882197315"/>
                    </a:ext>
                  </a:extLst>
                </a:gridCol>
              </a:tblGrid>
              <a:tr h="1406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Обзор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основных изменений в работе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учреждений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2021 года.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Требования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какой даты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607527"/>
                  </a:ext>
                </a:extLst>
              </a:tr>
              <a:tr h="1400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Отменили больше 80 СанПиН, по которым работали детский сад и школа (</a:t>
                      </a:r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Правительства от 08.10.2020 № 1631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каждой отрасли действовал отдельный СанПиН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Исполняйте требования новых санитарных правил. Документы начали принимать с конца 2020 года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952649"/>
                  </a:ext>
                </a:extLst>
              </a:tr>
              <a:tr h="1400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Приняли СанПиН по питанию – общий для детского сада и школы (</a:t>
                      </a:r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Главного санитарного врача от 27.10.2020 № 32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питанию содержались в отдельных профильных санитарных правилах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Обновите перечень документов, по-новому организуйте питание детей.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168711"/>
                  </a:ext>
                </a:extLst>
              </a:tr>
              <a:tr h="14001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Приняли СП по работе – общий для детского сада и школы (</a:t>
                      </a:r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главного санитарного врача от 28.09.2020 № 28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питанию содержались в отдельных профильных санитарных правилах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правила,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организации деятельности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 организации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544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3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анитарные правила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24058"/>
              </p:ext>
            </p:extLst>
          </p:nvPr>
        </p:nvGraphicFramePr>
        <p:xfrm>
          <a:off x="211016" y="951888"/>
          <a:ext cx="11836639" cy="57833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977">
                  <a:extLst>
                    <a:ext uri="{9D8B030D-6E8A-4147-A177-3AD203B41FA5}">
                      <a16:colId xmlns:a16="http://schemas.microsoft.com/office/drawing/2014/main" val="962201668"/>
                    </a:ext>
                  </a:extLst>
                </a:gridCol>
                <a:gridCol w="2538977">
                  <a:extLst>
                    <a:ext uri="{9D8B030D-6E8A-4147-A177-3AD203B41FA5}">
                      <a16:colId xmlns:a16="http://schemas.microsoft.com/office/drawing/2014/main" val="577699848"/>
                    </a:ext>
                  </a:extLst>
                </a:gridCol>
                <a:gridCol w="1698610">
                  <a:extLst>
                    <a:ext uri="{9D8B030D-6E8A-4147-A177-3AD203B41FA5}">
                      <a16:colId xmlns:a16="http://schemas.microsoft.com/office/drawing/2014/main" val="3035257207"/>
                    </a:ext>
                  </a:extLst>
                </a:gridCol>
                <a:gridCol w="5060075">
                  <a:extLst>
                    <a:ext uri="{9D8B030D-6E8A-4147-A177-3AD203B41FA5}">
                      <a16:colId xmlns:a16="http://schemas.microsoft.com/office/drawing/2014/main" val="3012964463"/>
                    </a:ext>
                  </a:extLst>
                </a:gridCol>
              </a:tblGrid>
              <a:tr h="35932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84876"/>
                  </a:ext>
                </a:extLst>
              </a:tr>
              <a:tr h="3593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Детский сад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463204"/>
                  </a:ext>
                </a:extLst>
              </a:tr>
              <a:tr h="11089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Медицинское заключение или справка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Предоставляли, если ребенок не посещал сад больше пяти дней или болел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нормы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Родители должны предоставлять, если ребенок болел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929330"/>
                  </a:ext>
                </a:extLst>
              </a:tr>
              <a:tr h="8590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 смена при углубленном изучении предметов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было обучать только в первую смену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обучать во вторую смену, но только до 19 часов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487204"/>
                  </a:ext>
                </a:extLst>
              </a:tr>
              <a:tr h="609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Площадь физкультурного зала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 нормы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детском саду – не менее 75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кв.м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для школ нормы нет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375823"/>
                  </a:ext>
                </a:extLst>
              </a:tr>
              <a:tr h="609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срок каникул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Определяли самостоятельно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дней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400476"/>
                  </a:ext>
                </a:extLst>
              </a:tr>
              <a:tr h="1807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средствам обучения на дистанционке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 нормы. Требования к работе с компьютером определяли по СанПиН 2.2.2/2.4.1340-03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меньше требований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Запретили использовать для обучения средства мобильной связи, применять больше двух электронных устройств одновременно и использовать мониторы с электронно-лучевой трубкой. Для работы с ноутбуком ученики начальных классов должны подключать дополнительную клавиатуру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938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00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рием в образовательную организацию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697157"/>
              </p:ext>
            </p:extLst>
          </p:nvPr>
        </p:nvGraphicFramePr>
        <p:xfrm>
          <a:off x="211017" y="952441"/>
          <a:ext cx="11755314" cy="5342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3009">
                  <a:extLst>
                    <a:ext uri="{9D8B030D-6E8A-4147-A177-3AD203B41FA5}">
                      <a16:colId xmlns:a16="http://schemas.microsoft.com/office/drawing/2014/main" val="361693951"/>
                    </a:ext>
                  </a:extLst>
                </a:gridCol>
                <a:gridCol w="2595150">
                  <a:extLst>
                    <a:ext uri="{9D8B030D-6E8A-4147-A177-3AD203B41FA5}">
                      <a16:colId xmlns:a16="http://schemas.microsoft.com/office/drawing/2014/main" val="4091099833"/>
                    </a:ext>
                  </a:extLst>
                </a:gridCol>
                <a:gridCol w="3513510">
                  <a:extLst>
                    <a:ext uri="{9D8B030D-6E8A-4147-A177-3AD203B41FA5}">
                      <a16:colId xmlns:a16="http://schemas.microsoft.com/office/drawing/2014/main" val="3417790044"/>
                    </a:ext>
                  </a:extLst>
                </a:gridCol>
                <a:gridCol w="2143645">
                  <a:extLst>
                    <a:ext uri="{9D8B030D-6E8A-4147-A177-3AD203B41FA5}">
                      <a16:colId xmlns:a16="http://schemas.microsoft.com/office/drawing/2014/main" val="1972589311"/>
                    </a:ext>
                  </a:extLst>
                </a:gridCol>
              </a:tblGrid>
              <a:tr h="2988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Чтобы получить направление в детский сад, родители должны подавать на один документ меньше (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6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08.09.2020 № 471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Родители подавали учредителю свидетельство о рождении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Вывесите на сайте и информационных стендах детского сада новый перечень документов. Сделайте приписку, что теперь родители для получения направления не обязаны, но по желанию могут предоставлять свидетельство о рождении ребенка.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43254"/>
                  </a:ext>
                </a:extLst>
              </a:tr>
              <a:tr h="2354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Обновили правила приема детей в школу.  Большинство изменений касается приема в 1-й класс (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6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02.09.2020 № 458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Принимать детей в школу можно было дольше, подавали другой пакет документов, указывали меньше сведений в заявлении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Убедитесь, что подчиненные обновили документы по приему: форму заявления для родителей, школьные правила приема, положение о личных делах учеников и приказ об ответственном.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22.09.2020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896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9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порядка приема в 1-й класс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Принимайте детей в школу по новым правилам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Обновили правила приема детей в школу – они действуют с 22 сентября 2020 года (приказ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02.09.2020 № 458).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091813"/>
              </p:ext>
            </p:extLst>
          </p:nvPr>
        </p:nvGraphicFramePr>
        <p:xfrm>
          <a:off x="70337" y="1415768"/>
          <a:ext cx="12045463" cy="5419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9104">
                  <a:extLst>
                    <a:ext uri="{9D8B030D-6E8A-4147-A177-3AD203B41FA5}">
                      <a16:colId xmlns:a16="http://schemas.microsoft.com/office/drawing/2014/main" val="2347384272"/>
                    </a:ext>
                  </a:extLst>
                </a:gridCol>
                <a:gridCol w="3879245">
                  <a:extLst>
                    <a:ext uri="{9D8B030D-6E8A-4147-A177-3AD203B41FA5}">
                      <a16:colId xmlns:a16="http://schemas.microsoft.com/office/drawing/2014/main" val="1915695057"/>
                    </a:ext>
                  </a:extLst>
                </a:gridCol>
                <a:gridCol w="5877114">
                  <a:extLst>
                    <a:ext uri="{9D8B030D-6E8A-4147-A177-3AD203B41FA5}">
                      <a16:colId xmlns:a16="http://schemas.microsoft.com/office/drawing/2014/main" val="2680943894"/>
                    </a:ext>
                  </a:extLst>
                </a:gridCol>
              </a:tblGrid>
              <a:tr h="289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3621"/>
                  </a:ext>
                </a:extLst>
              </a:tr>
              <a:tr h="671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Разместить акт учредителя о закреплении за школой территорий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Учредитель издавал акт до 1 февраля. Школа размещала акт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Учредитель будет принимать акт до 15 марта. Школа должна разместить его на стенде и сайте не позже 10 календарных дней с момента издания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135929"/>
                  </a:ext>
                </a:extLst>
              </a:tr>
              <a:tr h="643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Принимать заявления о приеме в 1-й класс в новые сроки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 принимали: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 февраля по 30 июня – с закрепленных территорий;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 по 5 сентября – с незакрепленных территорий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Надо принимать: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 апреля по 30 июня – от льготников и граждан с закрепленных территорий;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по 5 сентября – с незакрепленных территорий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369912"/>
                  </a:ext>
                </a:extLst>
              </a:tr>
              <a:tr h="20996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Запрашивать документы для приема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документов: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 о выборе языка обучения, родного языка из числа народов России;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свидетельство о рождении ребенка или документ, подтверждающий родство заявителя;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свидетельство о регистрации ребенка по месту жительства или по месту пребывания;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согласие на обучение по АООП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документов: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паспорта или другого документа, удостоверяющего личность;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свидетельства о рождении ребенка или документа о родстве;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документа об опеке или попечительстве – при необходимости;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документа о регистрации ребенка по месту жительства или по месту пребывания на закрепленной территории или справка о приеме документов для регистрации по месту жительства;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справка с места работы родителя или законного представителя, если ребенок претендует на прием вне очереди и в первую очередь;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заключения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003534"/>
                  </a:ext>
                </a:extLst>
              </a:tr>
              <a:tr h="11311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Издать приказ о зачислении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всех – в течение семи рабочих дней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приеме в 1-й класс с закрепленной территории и детей-льготников – в течение трех рабочих дней с момента, когда прекратили принимать от них заявления. Например, в 2021 году крайний срок, когда надо издать приказы, с 1 по 5 июля включительно.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1-й класс с незакрепленных территорий – в течение пяти рабочих дней после приема заявления и документов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137102"/>
                  </a:ext>
                </a:extLst>
              </a:tr>
              <a:tr h="480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Завести на нового ученика личное дело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Формировали из документов, которые сдал родитель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дело включают заявление и документы, а также копии документов, которые представили при зачислении, в том числе копию паспорта родителя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707" marR="50707" marT="50707" marB="5070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896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8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Образовательно-воспитательная деятельность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737850"/>
              </p:ext>
            </p:extLst>
          </p:nvPr>
        </p:nvGraphicFramePr>
        <p:xfrm>
          <a:off x="211016" y="1116624"/>
          <a:ext cx="11913575" cy="5319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9146">
                  <a:extLst>
                    <a:ext uri="{9D8B030D-6E8A-4147-A177-3AD203B41FA5}">
                      <a16:colId xmlns:a16="http://schemas.microsoft.com/office/drawing/2014/main" val="1038660186"/>
                    </a:ext>
                  </a:extLst>
                </a:gridCol>
                <a:gridCol w="2461113">
                  <a:extLst>
                    <a:ext uri="{9D8B030D-6E8A-4147-A177-3AD203B41FA5}">
                      <a16:colId xmlns:a16="http://schemas.microsoft.com/office/drawing/2014/main" val="3125619218"/>
                    </a:ext>
                  </a:extLst>
                </a:gridCol>
                <a:gridCol w="4168287">
                  <a:extLst>
                    <a:ext uri="{9D8B030D-6E8A-4147-A177-3AD203B41FA5}">
                      <a16:colId xmlns:a16="http://schemas.microsoft.com/office/drawing/2014/main" val="2674490676"/>
                    </a:ext>
                  </a:extLst>
                </a:gridCol>
                <a:gridCol w="1565029">
                  <a:extLst>
                    <a:ext uri="{9D8B030D-6E8A-4147-A177-3AD203B41FA5}">
                      <a16:colId xmlns:a16="http://schemas.microsoft.com/office/drawing/2014/main" val="2217995228"/>
                    </a:ext>
                  </a:extLst>
                </a:gridCol>
              </a:tblGrid>
              <a:tr h="1887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работы детского сада привели в соответствие с Законом об образовании. Изменений немного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4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31.07.2020 № 373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работы определяли в соответствии с уставом, было меньше норм о сетевом взаимодействии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Укажите режим работы детского сада в локальном акте. При необходимости реализуйте в сетевой форме часть, а не всю образовательную программу. Указывайте в сетевом договоре дополнительные сведения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473348"/>
                  </a:ext>
                </a:extLst>
              </a:tr>
              <a:tr h="15443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обучения в школе привели в соответствие с Законом об образовании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4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28.08.2020 № 442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содержал устаревшие нормы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локальные акты школы по требованиям нового порядка, а также использовать его при организации образовательной деятельности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25003"/>
                  </a:ext>
                </a:extLst>
              </a:tr>
              <a:tr h="1887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ФГОСы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начального, основного и среднего общего образования внесли требования к рабочей программе воспитания и календарному плану воспитательной работы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4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11.12.2020 № 712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Стандарты содержали требования к аналогичным программам. К плану требований не было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составлении программ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планов использовать новые требования  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712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8400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 школе по новому порядку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отличия нового порядка от старого смотрите в таблице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39558"/>
              </p:ext>
            </p:extLst>
          </p:nvPr>
        </p:nvGraphicFramePr>
        <p:xfrm>
          <a:off x="1" y="1248334"/>
          <a:ext cx="12133165" cy="5513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9058">
                  <a:extLst>
                    <a:ext uri="{9D8B030D-6E8A-4147-A177-3AD203B41FA5}">
                      <a16:colId xmlns:a16="http://schemas.microsoft.com/office/drawing/2014/main" val="257736121"/>
                    </a:ext>
                  </a:extLst>
                </a:gridCol>
                <a:gridCol w="3912587">
                  <a:extLst>
                    <a:ext uri="{9D8B030D-6E8A-4147-A177-3AD203B41FA5}">
                      <a16:colId xmlns:a16="http://schemas.microsoft.com/office/drawing/2014/main" val="394679889"/>
                    </a:ext>
                  </a:extLst>
                </a:gridCol>
                <a:gridCol w="5441520">
                  <a:extLst>
                    <a:ext uri="{9D8B030D-6E8A-4147-A177-3AD203B41FA5}">
                      <a16:colId xmlns:a16="http://schemas.microsoft.com/office/drawing/2014/main" val="2342927585"/>
                    </a:ext>
                  </a:extLst>
                </a:gridCol>
              </a:tblGrid>
              <a:tr h="318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714894"/>
                  </a:ext>
                </a:extLst>
              </a:tr>
              <a:tr h="53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Самообразование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 уточнений, на каком уровне можно выбрать самообразование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Выбрать самообразование можно только на уровне среднего общего образования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651871"/>
                  </a:ext>
                </a:extLst>
              </a:tr>
              <a:tr h="53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 формы получения образования и формы обучения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выбирали родители несовершеннолетних учеников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вправе выбрать самостоятельно ученики, которые освоили основное общее образование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935725"/>
                  </a:ext>
                </a:extLst>
              </a:tr>
              <a:tr h="956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при ЧС и режиме повышенной готовности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 не было.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Дистанционное и электронное обучение были закреплены в дополнение к классическим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программы можно реализовывать дистанционно и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электронно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независимо от ограничений, которые устанавливают ФГОС, если сроки реализации программ невозможно перенести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424822"/>
                  </a:ext>
                </a:extLst>
              </a:tr>
              <a:tr h="53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Сетевые партнеры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 не было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 о сетевом взаимодействии можно заключать не только с российскими, но и с иностранными компаниями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564523"/>
                  </a:ext>
                </a:extLst>
              </a:tr>
              <a:tr h="53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продленного дня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группах надо было создать условия для самоподготовки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группах можно создавать условия для присмотра и ухода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783482"/>
                  </a:ext>
                </a:extLst>
              </a:tr>
              <a:tr h="744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Наполняемость классов и групп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нормально развивающихся детей предельная наполняемость составляла 25 человек, для детей с ОВЗ – 15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 и группы надо комплектовать в соответствии с требованиями СанПиН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374674"/>
                  </a:ext>
                </a:extLst>
              </a:tr>
              <a:tr h="744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9-классников, которые не сдали ГИА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 по усмотрению родителей оставляли на повторное обучение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Надо учитывать мнение ученика и рекомендации ПМПК. Дополнительная опция – подростка можно перевести на семейное обучение, ГИА он вправе сдать повторно экстерном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126625"/>
                  </a:ext>
                </a:extLst>
              </a:tr>
              <a:tr h="53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Ответственность за академическую задолженность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Ответственность за академическую задолженность несли родители ученика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 нет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6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9040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ребования к перевозкам детей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794987"/>
              </p:ext>
            </p:extLst>
          </p:nvPr>
        </p:nvGraphicFramePr>
        <p:xfrm>
          <a:off x="298939" y="952442"/>
          <a:ext cx="11684976" cy="55260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2049">
                  <a:extLst>
                    <a:ext uri="{9D8B030D-6E8A-4147-A177-3AD203B41FA5}">
                      <a16:colId xmlns:a16="http://schemas.microsoft.com/office/drawing/2014/main" val="3911350414"/>
                    </a:ext>
                  </a:extLst>
                </a:gridCol>
                <a:gridCol w="2579622">
                  <a:extLst>
                    <a:ext uri="{9D8B030D-6E8A-4147-A177-3AD203B41FA5}">
                      <a16:colId xmlns:a16="http://schemas.microsoft.com/office/drawing/2014/main" val="2174095534"/>
                    </a:ext>
                  </a:extLst>
                </a:gridCol>
                <a:gridCol w="4088401">
                  <a:extLst>
                    <a:ext uri="{9D8B030D-6E8A-4147-A177-3AD203B41FA5}">
                      <a16:colId xmlns:a16="http://schemas.microsoft.com/office/drawing/2014/main" val="754559385"/>
                    </a:ext>
                  </a:extLst>
                </a:gridCol>
                <a:gridCol w="1534904">
                  <a:extLst>
                    <a:ext uri="{9D8B030D-6E8A-4147-A177-3AD203B41FA5}">
                      <a16:colId xmlns:a16="http://schemas.microsoft.com/office/drawing/2014/main" val="3482065916"/>
                    </a:ext>
                  </a:extLst>
                </a:gridCol>
              </a:tblGrid>
              <a:tr h="630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Обзор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основных изменений в работе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учреждений                  с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года.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Требования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какой даты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383158"/>
                  </a:ext>
                </a:extLst>
              </a:tr>
              <a:tr h="1083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Правительство заменило правила перевозки детей автобусами на новые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от 23.09.2020 № 1527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Действовали правила, утв. постановлением Правительства от 17.12.2013 № 1177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требования к автобусам, водителю и перечню документов для перевозки.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123971"/>
                  </a:ext>
                </a:extLst>
              </a:tr>
              <a:tr h="15720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Лицензию на перевозку детей автобусом надо получать по новым правилам. Они действуют с января 2021 по январь 2027 года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</a:t>
                      </a:r>
                      <a:r>
                        <a:rPr lang="ru-RU" sz="1400" b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Правительстваот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07.10.2020 №1616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Старые правила действовали один год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планируете получить лицензию впервые или переоформить, выполните требования, которые предъявляют к соискателю, уплатите госпошлину и подайте пакет документов в территориальный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Ространснадзор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748869"/>
                  </a:ext>
                </a:extLst>
              </a:tr>
              <a:tr h="8390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Автобус надо оснастить 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тахографом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 специальному порядку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Минтранса от 26.10.2020 № 438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Действовал порядок, утв. приказом Минтранса от 21.08.2013 № 273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Обратиться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мастерскую, сведения о которой учтены ФБУ «</a:t>
                      </a:r>
                      <a:r>
                        <a:rPr lang="ru-RU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Росавтотранс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846713"/>
                  </a:ext>
                </a:extLst>
              </a:tr>
              <a:tr h="13277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Путевые листы надо заполнять по новому порядку и вносить обязательные реквизиты. Изменений немного (</a:t>
                      </a:r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Минтранса от 11.09.2020 № 368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Использовали требования из приказа Минтранса от 18.09.2008 № 152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Утвердить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 путевого листа в учетной политике. Проверьте, чтобы реквизиты листа соответствовали пункту 1 Порядка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726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419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перевозки детей автобусами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Изменили правила перевозки детей автобусами. Упростили требования к автобусам, поменяли требования к водителю, сократили перечень документов для перевозки (постановление Правительства от 23.09.2020 № 1527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Применяйте новые правила с января 2021 по январь 2027 года. Перед поездкой проверяйте автобус: виден ли маячок под углом 360 градусов. 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404258"/>
              </p:ext>
            </p:extLst>
          </p:nvPr>
        </p:nvGraphicFramePr>
        <p:xfrm>
          <a:off x="140676" y="1991242"/>
          <a:ext cx="11983915" cy="4920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3277">
                  <a:extLst>
                    <a:ext uri="{9D8B030D-6E8A-4147-A177-3AD203B41FA5}">
                      <a16:colId xmlns:a16="http://schemas.microsoft.com/office/drawing/2014/main" val="2001833585"/>
                    </a:ext>
                  </a:extLst>
                </a:gridCol>
                <a:gridCol w="4079443">
                  <a:extLst>
                    <a:ext uri="{9D8B030D-6E8A-4147-A177-3AD203B41FA5}">
                      <a16:colId xmlns:a16="http://schemas.microsoft.com/office/drawing/2014/main" val="3451110297"/>
                    </a:ext>
                  </a:extLst>
                </a:gridCol>
                <a:gridCol w="6161195">
                  <a:extLst>
                    <a:ext uri="{9D8B030D-6E8A-4147-A177-3AD203B41FA5}">
                      <a16:colId xmlns:a16="http://schemas.microsoft.com/office/drawing/2014/main" val="1284295311"/>
                    </a:ext>
                  </a:extLst>
                </a:gridCol>
              </a:tblGrid>
              <a:tr h="3005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877573"/>
                  </a:ext>
                </a:extLst>
              </a:tr>
              <a:tr h="300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 автобуса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Предельный – 10 лет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требований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027800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Маячок на автобусе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Должны были включать при движении автобуса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Должен быть включен при движении автобуса и виден на 360 градусов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42092"/>
                  </a:ext>
                </a:extLst>
              </a:tr>
              <a:tr h="491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медработника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Требовался, если перевозка была междугородней, автобусы двигались колонной, а время перевозки превышало 12 часов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Требуется, если перевозка превышает 12 часов и включает три и более автобуса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394403"/>
                  </a:ext>
                </a:extLst>
              </a:tr>
              <a:tr h="300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работы водителя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одного года из последнего года и одного месяца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менее одного года из последних двух лет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671779"/>
                  </a:ext>
                </a:extLst>
              </a:tr>
              <a:tr h="4913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Предрейсовый медосмотр водителя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Проводили перед началом рабочего дня или рейса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 требований. Однако проводить медосмотр требуют другие нормативные акты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55474"/>
                  </a:ext>
                </a:extLst>
              </a:tr>
              <a:tr h="682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 водителя или автобуса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было требований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невозможно продолжить движение, организатор перевозки должен заменить водителя или автобус на новый. При этом водитель и ответственный за перевозку составляют акт замены в произвольной форме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34456"/>
                  </a:ext>
                </a:extLst>
              </a:tr>
              <a:tr h="1901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документов для перевозки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Требовались: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или оригинал договора фрахтования;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решения о сопровождении или уведомления о перевозке;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список набора пищевых продуктов;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списки пассажиров;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 со сведениями о водителе;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посадки пассажиров;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маршрут перевозки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Требуются: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 фрахтования, если есть;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 о маршруте перевозки;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список лиц, которые могут находиться в автобусе;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копия отрицательного решения на заявку о сопровождении автобусов или на уведомление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26" marR="56326" marT="56326" marB="56326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27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562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122083"/>
              </p:ext>
            </p:extLst>
          </p:nvPr>
        </p:nvGraphicFramePr>
        <p:xfrm>
          <a:off x="838200" y="952441"/>
          <a:ext cx="10515599" cy="5175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3582">
                  <a:extLst>
                    <a:ext uri="{9D8B030D-6E8A-4147-A177-3AD203B41FA5}">
                      <a16:colId xmlns:a16="http://schemas.microsoft.com/office/drawing/2014/main" val="2022318470"/>
                    </a:ext>
                  </a:extLst>
                </a:gridCol>
                <a:gridCol w="2321466">
                  <a:extLst>
                    <a:ext uri="{9D8B030D-6E8A-4147-A177-3AD203B41FA5}">
                      <a16:colId xmlns:a16="http://schemas.microsoft.com/office/drawing/2014/main" val="1210982911"/>
                    </a:ext>
                  </a:extLst>
                </a:gridCol>
                <a:gridCol w="3171876">
                  <a:extLst>
                    <a:ext uri="{9D8B030D-6E8A-4147-A177-3AD203B41FA5}">
                      <a16:colId xmlns:a16="http://schemas.microsoft.com/office/drawing/2014/main" val="862905342"/>
                    </a:ext>
                  </a:extLst>
                </a:gridCol>
                <a:gridCol w="1888675">
                  <a:extLst>
                    <a:ext uri="{9D8B030D-6E8A-4147-A177-3AD203B41FA5}">
                      <a16:colId xmlns:a16="http://schemas.microsoft.com/office/drawing/2014/main" val="1583625811"/>
                    </a:ext>
                  </a:extLst>
                </a:gridCol>
              </a:tblGrid>
              <a:tr h="104484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программа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870819"/>
                  </a:ext>
                </a:extLst>
              </a:tr>
              <a:tr h="9562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Обзор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основных изменений в работе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учреждений                  с </a:t>
                      </a: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года. 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Требования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какой даты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156289"/>
                  </a:ext>
                </a:extLst>
              </a:tr>
              <a:tr h="3174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состав основной образовательной программы включили рабочую программу воспитания и календарный план воспитательной работы (</a:t>
                      </a:r>
                      <a:r>
                        <a:rPr lang="ru-RU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 от 31.07.2020 № 304-ФЗ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детском саду документы не составляли.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школе составляли аналогичную программу, план не разрабатывали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Утвердите программу и план в составе основной образовательной программы.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828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86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КАДРЫ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284439"/>
              </p:ext>
            </p:extLst>
          </p:nvPr>
        </p:nvGraphicFramePr>
        <p:xfrm>
          <a:off x="149471" y="952440"/>
          <a:ext cx="11898187" cy="5800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9969">
                  <a:extLst>
                    <a:ext uri="{9D8B030D-6E8A-4147-A177-3AD203B41FA5}">
                      <a16:colId xmlns:a16="http://schemas.microsoft.com/office/drawing/2014/main" val="897625211"/>
                    </a:ext>
                  </a:extLst>
                </a:gridCol>
                <a:gridCol w="2435470">
                  <a:extLst>
                    <a:ext uri="{9D8B030D-6E8A-4147-A177-3AD203B41FA5}">
                      <a16:colId xmlns:a16="http://schemas.microsoft.com/office/drawing/2014/main" val="2449298589"/>
                    </a:ext>
                  </a:extLst>
                </a:gridCol>
                <a:gridCol w="4396154">
                  <a:extLst>
                    <a:ext uri="{9D8B030D-6E8A-4147-A177-3AD203B41FA5}">
                      <a16:colId xmlns:a16="http://schemas.microsoft.com/office/drawing/2014/main" val="2481299947"/>
                    </a:ext>
                  </a:extLst>
                </a:gridCol>
                <a:gridCol w="916594">
                  <a:extLst>
                    <a:ext uri="{9D8B030D-6E8A-4147-A177-3AD203B41FA5}">
                      <a16:colId xmlns:a16="http://schemas.microsoft.com/office/drawing/2014/main" val="413246937"/>
                    </a:ext>
                  </a:extLst>
                </a:gridCol>
              </a:tblGrid>
              <a:tr h="60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Обзор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основных изменений в работе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общеобразовательных учреждений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2021 года.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Требования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какой даты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354715"/>
                  </a:ext>
                </a:extLst>
              </a:tr>
              <a:tr h="674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Изменили календарь профилактических прививок – в перечень внесли вакцину против </a:t>
                      </a:r>
                      <a:r>
                        <a:rPr lang="ru-RU" sz="1200" u="none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коронавируса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Минздрава от 09.12.2020 № 1307н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 приняли впервые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вакцинация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работников от COVID-19. В случае отказа – отстраните от работы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27.12.2020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544716"/>
                  </a:ext>
                </a:extLst>
              </a:tr>
              <a:tr h="4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Установили новый федеральный МРОТ – 12 792 руб. в месяц (законопроект)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МРОТ составлял 12 130 руб. в месяц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Изменение штатного расписания, в части должностей хозяйственной части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1626106611"/>
                  </a:ext>
                </a:extLst>
              </a:tr>
              <a:tr h="477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принимать студентов на должности педагогов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18.09.2020 № 508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Принимали специалистов, у которых есть диплом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 студента 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требованиям. 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10.10.2020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2649209038"/>
                  </a:ext>
                </a:extLst>
              </a:tr>
              <a:tr h="768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Изменили условия дистанционной работы и требования, как ее оформлять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 от 08.12.2020 № 407-ФЗ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 один вид удаленной работы, дистанционного работника увольняли на общих основаниях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четыре вида </a:t>
                      </a:r>
                      <a:r>
                        <a:rPr lang="ru-RU" sz="1200" b="1" u="none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удаленки</a:t>
                      </a:r>
                      <a:r>
                        <a:rPr lang="ru-RU" sz="1200" b="1" u="none" baseline="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</a:t>
                      </a: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оформлении отношений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работниками, а также дополнительные основания для увольнения, чтобы расторгнуть. 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557091111"/>
                  </a:ext>
                </a:extLst>
              </a:tr>
              <a:tr h="674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Определили даты, на которые переносят праздничные выходные дни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 Правительства от 10.10.2020 № 1648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Действовал график на 2020 год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Скорректировать график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выходных в 2021 году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2188768968"/>
                  </a:ext>
                </a:extLst>
              </a:tr>
              <a:tr h="674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три года увеличили срок отсрочки выхода на пенсию педагогов, стаж которых достиг 25 лет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 от 03.10.2018№ 350-ФЗ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2020 году отсрочка составляла два года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Уведомить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педагогов, которые отработали 25 лет, о праве получить пенсию в 2024 году, если стаж выработан в 2021-м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1253992693"/>
                  </a:ext>
                </a:extLst>
              </a:tr>
              <a:tr h="674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Отменили бумажную трудовую книжку для новых работников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закон от 16.12.2019 № 439-ФЗ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Оформляли бумажную книжку. В 2020 году работник мог выбрать формат книжки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всех, кто впервые поступил на работу, сведения о трудовой деятельности </a:t>
                      </a: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формировать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электронном виде. 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4279741811"/>
                  </a:ext>
                </a:extLst>
              </a:tr>
              <a:tr h="7781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31.12.2021 года продлили действие квалификационных категорий, срок которых истечет с 01.09.20 по 01.10.21 (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</a:t>
                      </a:r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11.12.2020 № 713</a:t>
                      </a:r>
                      <a:r>
                        <a:rPr lang="ru-RU" sz="1200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Нельзя было продлить действие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Продолжайте </a:t>
                      </a: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выплачивать педагогу надбавку за квалификационную категорию, если ее срок истек в установленный промежуток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08.01.2020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350" marR="42350" marT="42350" marB="42350"/>
                </a:tc>
                <a:extLst>
                  <a:ext uri="{0D108BD9-81ED-4DB2-BD59-A6C34878D82A}">
                    <a16:rowId xmlns:a16="http://schemas.microsoft.com/office/drawing/2014/main" val="380716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7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об образовательных услугах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358829"/>
              </p:ext>
            </p:extLst>
          </p:nvPr>
        </p:nvGraphicFramePr>
        <p:xfrm>
          <a:off x="211016" y="952441"/>
          <a:ext cx="11772899" cy="4938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75185">
                  <a:extLst>
                    <a:ext uri="{9D8B030D-6E8A-4147-A177-3AD203B41FA5}">
                      <a16:colId xmlns:a16="http://schemas.microsoft.com/office/drawing/2014/main" val="373174625"/>
                    </a:ext>
                  </a:extLst>
                </a:gridCol>
                <a:gridCol w="6797714">
                  <a:extLst>
                    <a:ext uri="{9D8B030D-6E8A-4147-A177-3AD203B41FA5}">
                      <a16:colId xmlns:a16="http://schemas.microsoft.com/office/drawing/2014/main" val="592331898"/>
                    </a:ext>
                  </a:extLst>
                </a:gridCol>
              </a:tblGrid>
              <a:tr h="58966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Договор об образовательных услугах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943681"/>
                  </a:ext>
                </a:extLst>
              </a:tr>
              <a:tr h="21742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Надо было указывать меньше сведений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Измените два пункта договора: о сроках оказания услуг и сведения о законном представителе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199060"/>
                  </a:ext>
                </a:extLst>
              </a:tr>
              <a:tr h="21742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Примерная форма была утверждена приказом Минпросвещения от 25.10.2013 № 1185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Используйте форму, когда оформляете отношения с родителями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801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94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51569"/>
            <a:ext cx="12192001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на должности педагогов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Теперь детский сад и школа вправе привлекать студентов к педагогической деятельности. Студенты могут обучать детей по программе дошкольного, начального, основного и среднего общего образования (приказ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18.09.2020 № 508). Нормативный акт начал действовать с 10 октября 2020 года.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сделать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Проверить,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ли 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 для занятия педагогической деятельностью, например, судимости.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Убедиться,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студент: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-учился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вузе по направлению подготовки «Образование и педагогические науки» или направлению, которое соответствует дополнительной программе;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-успешно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прошел промежуточную аттестацию за три года – чтобы стать учителем, или за два года – чтобы вести программы дополнительного образования;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-имеет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из вуза.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соискателя вместо диплома справку о периоде обучения из вуза и другие обязательные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по перечиню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трудоустройства в образовательную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88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515"/>
            <a:ext cx="12254753" cy="1053007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Кадры  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0" y="1037493"/>
            <a:ext cx="5899685" cy="58205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Трудовом кодексе закрепили понятие «удаленная работа» – теперь оно равнозначно дистанционной. Неважно, переводите вы педагога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удаленную работу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из-за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системный администратор работает так постоянно – общие правила одинаковы.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с работником, какой режим удаленной работы вам подходит. Можно выбрать один из трех вариантов. Четвертый – используйте, только когда наступили чрезвычайные обстоятельства. Подробнее смотрите на схеме.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899685" y="1037492"/>
            <a:ext cx="6292315" cy="582050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Варианты удаленной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s://m.vip.1obraz.ru/system/content/feature/image/-24276257/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685" y="1524000"/>
            <a:ext cx="6292315" cy="533399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22682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Кадры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Оформлять удаленную работу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новым правилам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нового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1 января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удаленной работы,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временного перевода на дистанционную работу и дополнительные основания для увольнения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сотрудников, работающих удаленно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закон от 08.12.2020 № 407-ФЗ)</a:t>
            </a:r>
          </a:p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сделать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Вид удаленной работы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трудовом договоре и дополнительном соглашении, а если перевод временный из-за исключительного случая – в приказе.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удаленной работе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546937"/>
              </p:ext>
            </p:extLst>
          </p:nvPr>
        </p:nvGraphicFramePr>
        <p:xfrm>
          <a:off x="96716" y="2787163"/>
          <a:ext cx="11950940" cy="3970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4307">
                  <a:extLst>
                    <a:ext uri="{9D8B030D-6E8A-4147-A177-3AD203B41FA5}">
                      <a16:colId xmlns:a16="http://schemas.microsoft.com/office/drawing/2014/main" val="4151491969"/>
                    </a:ext>
                  </a:extLst>
                </a:gridCol>
                <a:gridCol w="2426677">
                  <a:extLst>
                    <a:ext uri="{9D8B030D-6E8A-4147-A177-3AD203B41FA5}">
                      <a16:colId xmlns:a16="http://schemas.microsoft.com/office/drawing/2014/main" val="2938604765"/>
                    </a:ext>
                  </a:extLst>
                </a:gridCol>
                <a:gridCol w="7589956">
                  <a:extLst>
                    <a:ext uri="{9D8B030D-6E8A-4147-A177-3AD203B41FA5}">
                      <a16:colId xmlns:a16="http://schemas.microsoft.com/office/drawing/2014/main" val="2828789886"/>
                    </a:ext>
                  </a:extLst>
                </a:gridCol>
              </a:tblGrid>
              <a:tr h="3261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было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 стало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737012"/>
                  </a:ext>
                </a:extLst>
              </a:tr>
              <a:tr h="326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удаленной работы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 удаленно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Постоянно, временно или периодически удаленно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468019"/>
                  </a:ext>
                </a:extLst>
              </a:tr>
              <a:tr h="1435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Перевод на удаленку без согласия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Запрещали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Перевод возможен, если: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произошла катастрофа природного или техногенного характера, производственная авария, несчастный случай на производстве;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произошло происшествие, которое ставит под угрозу жизнь и нормальные жизненные условия всего населения или его части;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 </a:t>
                      </a:r>
                      <a:r>
                        <a:rPr lang="ru-RU" sz="12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гос.власти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 местного самоуправления принял решение о временном переводе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110975"/>
                  </a:ext>
                </a:extLst>
              </a:tr>
              <a:tr h="532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работнику оборудования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Могли прописать условия в трудовом договоре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Работодатель предоставляет ресурсы для удаленной работы или компенсирует затраты работника, если он использует свое оборудование и несет другие расходы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39641"/>
                  </a:ext>
                </a:extLst>
              </a:tr>
              <a:tr h="818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Увольнение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основания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 можно уволить, если работник: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уважительной причины не выходит на связь больше двух рабочих дней подряд;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переехал в другую местность, из-за чего не может работать на прежних условиях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489935"/>
                  </a:ext>
                </a:extLst>
              </a:tr>
              <a:tr h="532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Взаимодействие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Использовали электронную подпись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использовать любой способ, если он позволяет зафиксировать факт получения электронного документа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57150" marB="571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86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1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 оформления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дистанционную работу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необходимо: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документы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паспорт, СНИЛС, диплом, военный билет и др. (ст. 65 ТК). 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направить их в электронной форме, если не заключаете бумажный трудовой договор. При этом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потребовать бумажные нотариально заверенные копии этих документов. Соискатель может направить их заказным письмом с уведомлением (ч. 3 ст. 312.2 ТК).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нести изменения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( включить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него, помимо общих положений из статьи 57 ТК, еще и специальные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удаленной работы).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Заключить трудовой договор об удаленной работе можно двумя способами: обменяться электронными документами или собственноручно подписать бумажные экземпляры.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заключаете договор в электронной форме, подпишите его усиленной квалифицированной электронной подписью. Работник, у которого такой нет, вправе использовать усиленную неквалифицированную электронную подпись (ч. 1 ст. 312.3 ТК). По заявлению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выдается ему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бумажный экземпляр трудового договора. Отправьте подписанный документ в течение трех рабочих дней со дня получения заявления (ч. 2 ст. 312.2 ТК). Например, заказным письмом с уведомлением.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заключите трудовой договор, 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оформите в общем порядке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приказ о приеме на работу. Используйте унифицированную форму № Т-1 или разработайте свою.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работник не отказался от трудовой книжки и хочет внести в нее сведения об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то это делает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специалисту по кадрам. Работник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право направить в организацию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трудовую книжку по почте заказным письмом с уведомлением (ч. 6 ст. 312.2 ТК).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63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896815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851569"/>
            <a:ext cx="12191999" cy="600643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Работник должен ознакомиться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локальными актами и другими документами, которые будут регулировать его трудовую деятельность. Например, ПВТР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коллективным договором, положением об оплате труда, политикой обработки персональных данных и другими (ч. 3 ст. 68 ТК). Если работник не может поставить собственноручную подпись об ознакомлении,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обменяться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электронными документами или установите другой порядок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 ст. 312.3 ТК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дистанционного работника система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труда в зависимости от его режима работы. Например, если работник сам определяет свой режим труда и отдыха, используйте сдельную оплату – по факту выполнения задания. Если трудится в режиме, который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определил работодатель то, устанавливается повременная система.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Зарплату за отработанное время считайте по табелю.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самостоятельно определяет режим, не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доплачивается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работу в праздники, сверхурочную и ночную работу. Он сам решает, когда трудиться – днем, ночью или в выходной. Исключение – случаи привлечения к дополнительной работе на основании приказа. Если режим работы определил работодатель,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начисляется доплаты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работу, которая отклоняется от нормальной – по данным табеля.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Разовые выплаты осуществляйте в общем порядке: за дни болезни выплачивайте пособие, за дни отпуска – отпускные, в командировке – средний заработок, компенсацию проезда и проживания, суточные (ст. 168 ТК).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получить больничное пособие, пособие по беременности и родам, дистанционный работник должен направить вам оригиналы документов: листки нетрудоспособности, справки и прочее – по почте заказным письмом с уведомлением. Другой вариант –написать серию и номер электронного больничного, если образовательная и медицинская организации участвуют в этой системе (ч. 8 ст. 312.3 ТК).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633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997687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условия трудового договора о дистанционной работе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952441"/>
            <a:ext cx="12191999" cy="590556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541484"/>
              </p:ext>
            </p:extLst>
          </p:nvPr>
        </p:nvGraphicFramePr>
        <p:xfrm>
          <a:off x="70339" y="1053313"/>
          <a:ext cx="11977318" cy="5000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8497">
                  <a:extLst>
                    <a:ext uri="{9D8B030D-6E8A-4147-A177-3AD203B41FA5}">
                      <a16:colId xmlns:a16="http://schemas.microsoft.com/office/drawing/2014/main" val="1598291380"/>
                    </a:ext>
                  </a:extLst>
                </a:gridCol>
                <a:gridCol w="8853400">
                  <a:extLst>
                    <a:ext uri="{9D8B030D-6E8A-4147-A177-3AD203B41FA5}">
                      <a16:colId xmlns:a16="http://schemas.microsoft.com/office/drawing/2014/main" val="1052007835"/>
                    </a:ext>
                  </a:extLst>
                </a:gridCol>
                <a:gridCol w="1355421">
                  <a:extLst>
                    <a:ext uri="{9D8B030D-6E8A-4147-A177-3AD203B41FA5}">
                      <a16:colId xmlns:a16="http://schemas.microsoft.com/office/drawing/2014/main" val="126097368"/>
                    </a:ext>
                  </a:extLst>
                </a:gridCol>
              </a:tblGrid>
              <a:tr h="476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 договора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написать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 руководствоваться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691304"/>
                  </a:ext>
                </a:extLst>
              </a:tr>
              <a:tr h="10529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Укажите, что работник выполняет трудовую функцию дистанционно.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этого не сделать, проверяющие решат, что работник выполняет свои обязанности непосредственно в образовательной организации, и выпишут штраф за то, что вы не провели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спецоценку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рабочего места или нарушили правила ведения трудовых книжек (</a:t>
                      </a:r>
                      <a:r>
                        <a:rPr lang="ru-RU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 ст. 5.27 КоАП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2 ст. 312.1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378734"/>
                  </a:ext>
                </a:extLst>
              </a:tr>
              <a:tr h="10550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удаленного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вида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Напишите, как работник трудится на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удаленке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на постоянной основе;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 временно – укажите срок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удаленки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периодически с чередованием периодов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удаленки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работы на стационарном рабочем месте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600894"/>
                  </a:ext>
                </a:extLst>
              </a:tr>
              <a:tr h="20837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взаимодействия работника и работодателя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Установите, как взаимодействуете с работником. Например, обмениваетесь электронными документами, подписанными разными видами электронной подписи, или в иной форме, которая позволяет зафиксировать факт получения документа. Укажите срок подтверждения, что получили документ.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Можете установить другие способы взаимодействия.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Уточните, как работник может направить заявление, передать результаты работы и отчеты о ней по вашим запросам, как вызываете работника в школу или детский сад.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не хотите описывать порядок в договоре, сошлитесь на локальные акты или коллективный договор, которые его регулируют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312.3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650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96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" y="-45246"/>
            <a:ext cx="12192000" cy="997687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«Изменения в системе образования в 2021 году»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условия трудового договора о дистанционной работе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" y="952441"/>
            <a:ext cx="12191999" cy="590556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458941"/>
              </p:ext>
            </p:extLst>
          </p:nvPr>
        </p:nvGraphicFramePr>
        <p:xfrm>
          <a:off x="70339" y="1053313"/>
          <a:ext cx="11977318" cy="5181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8497">
                  <a:extLst>
                    <a:ext uri="{9D8B030D-6E8A-4147-A177-3AD203B41FA5}">
                      <a16:colId xmlns:a16="http://schemas.microsoft.com/office/drawing/2014/main" val="1598291380"/>
                    </a:ext>
                  </a:extLst>
                </a:gridCol>
                <a:gridCol w="8853400">
                  <a:extLst>
                    <a:ext uri="{9D8B030D-6E8A-4147-A177-3AD203B41FA5}">
                      <a16:colId xmlns:a16="http://schemas.microsoft.com/office/drawing/2014/main" val="1052007835"/>
                    </a:ext>
                  </a:extLst>
                </a:gridCol>
                <a:gridCol w="1355421">
                  <a:extLst>
                    <a:ext uri="{9D8B030D-6E8A-4147-A177-3AD203B41FA5}">
                      <a16:colId xmlns:a16="http://schemas.microsoft.com/office/drawing/2014/main" val="126097368"/>
                    </a:ext>
                  </a:extLst>
                </a:gridCol>
              </a:tblGrid>
              <a:tr h="476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Условие договора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написать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Чем руководствоваться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691304"/>
                  </a:ext>
                </a:extLst>
              </a:tr>
              <a:tr h="7913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расходов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Опишите порядок, срок и размеры возмещения расходов работника, если он с вашего ведома использует свое оборудование, программно-технические средства, средства защиты информации и другие ресурсы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2 ст. 312.6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420140"/>
                  </a:ext>
                </a:extLst>
              </a:tr>
              <a:tr h="12549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Режим рабочего времени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Закрепите режим рабочего времени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удаленщика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если он отличается от общего для ваших работников.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временной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дистанционке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определите также продолжительность и периодичность удаленной работы.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не описывать детали в договоре, а сослаться на локальные акты или коллективный договор, которые регулируют этот вопрос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 ст. 312.4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561171"/>
                  </a:ext>
                </a:extLst>
              </a:tr>
              <a:tr h="8792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предоставления отпуска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Установите для постоянных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удаленщиков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 каком порядке они могут взять отпуск.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временных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удаленщиков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действуют общие нормы </a:t>
                      </a:r>
                      <a:r>
                        <a:rPr lang="ru-RU" sz="1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об отпуске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4 ст. 312.4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496183"/>
                  </a:ext>
                </a:extLst>
              </a:tr>
              <a:tr h="1498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труда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желанию закрепите дополнительные обязанности работодателя по обеспечению безопасных условий труда и охраны труда.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установить их не в договоре, а в локальном акте или коллективном договоре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312.7 ТК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72" marR="36472" marT="36472" marB="3647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698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99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3208</Words>
  <Application>Microsoft Office PowerPoint</Application>
  <PresentationFormat>Широкоэкранный</PresentationFormat>
  <Paragraphs>359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Тема Office</vt:lpstr>
      <vt:lpstr>«Изменения в нормативно-правовых документах  системы образования в 2021 году»  </vt:lpstr>
      <vt:lpstr>«Изменения в системе образования в 2021 году»                                                              КАДРЫ                                                  </vt:lpstr>
      <vt:lpstr>«Изменения в системе образования в 2021 году»                                                                                                                </vt:lpstr>
      <vt:lpstr>                       «Изменения в системе образования в 2021 году»                                                                  Кадры                                                                                                                  </vt:lpstr>
      <vt:lpstr>«Изменения в системе образования в 2021 году» Кадры                                                                                                                </vt:lpstr>
      <vt:lpstr>«Изменения в системе образования в 2021 году»                                                                                                                </vt:lpstr>
      <vt:lpstr>«Изменения в системе образования в 2021 году»                                                                                                                </vt:lpstr>
      <vt:lpstr>«Изменения в системе образования в 2021 году» Специальные условия трудового договора о дистанционной работе                                                                                                                 </vt:lpstr>
      <vt:lpstr>«Изменения в системе образования в 2021 году» Специальные условия трудового договора о дистанционной работе                                                                                                                 </vt:lpstr>
      <vt:lpstr>«Изменения в системе образования в 2021 году»   Безопасность                                                                                                              </vt:lpstr>
      <vt:lpstr>«Изменения в системе образования в 2021 году» Санитарные правила                                                                                                                 </vt:lpstr>
      <vt:lpstr>«Изменения в системе образования в 2021 году» Санитарные правила                                                                                                                </vt:lpstr>
      <vt:lpstr>«Изменения в системе образования в 2021 году» Прием в образовательную организацию                                                                                                                 </vt:lpstr>
      <vt:lpstr>«Изменения в системе образования в 2021 году»  Основные изменения порядка приема в 1-й класс                                                                                                                </vt:lpstr>
      <vt:lpstr>«Изменения в системе образования в 2021 году» Образовательно-воспитательная деятельность                                                                                                                 </vt:lpstr>
      <vt:lpstr>«Изменения в системе образования в 2021 году» Обучение в школе по новому порядку                                                                                                                </vt:lpstr>
      <vt:lpstr>«Изменения в системе образования в 2021 году» Требования к перевозкам детей                                                                                                                </vt:lpstr>
      <vt:lpstr>«Изменения в системе образования в 2021 году»  Новые правила перевозки детей автобусами                                                                                                                 </vt:lpstr>
      <vt:lpstr>«Изменения в системе образования в 2021 году»                                                                                                                </vt:lpstr>
      <vt:lpstr>«Изменения в системе образования в 2021 году» Договор об образовательных услугах                                                                                   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Алина</cp:lastModifiedBy>
  <cp:revision>125</cp:revision>
  <dcterms:created xsi:type="dcterms:W3CDTF">2020-12-01T10:53:33Z</dcterms:created>
  <dcterms:modified xsi:type="dcterms:W3CDTF">2021-04-10T07:00:49Z</dcterms:modified>
</cp:coreProperties>
</file>